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0"/>
  </p:notesMasterIdLst>
  <p:sldIdLst>
    <p:sldId id="261" r:id="rId2"/>
    <p:sldId id="271" r:id="rId3"/>
    <p:sldId id="265" r:id="rId4"/>
    <p:sldId id="266" r:id="rId5"/>
    <p:sldId id="267" r:id="rId6"/>
    <p:sldId id="268" r:id="rId7"/>
    <p:sldId id="269" r:id="rId8"/>
    <p:sldId id="27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368"/>
    <p:restoredTop sz="94590"/>
  </p:normalViewPr>
  <p:slideViewPr>
    <p:cSldViewPr snapToGrid="0" snapToObjects="1">
      <p:cViewPr varScale="1">
        <p:scale>
          <a:sx n="84" d="100"/>
          <a:sy n="84" d="100"/>
        </p:scale>
        <p:origin x="192" y="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C86EB6-15A6-2B43-81F7-E9542BA8FB12}" type="datetimeFigureOut">
              <a:rPr lang="en-US" smtClean="0"/>
              <a:t>2/8/18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5F9A12-2CF2-3A4F-9FF5-DB2C188F97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412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8D97A-BED9-524C-98A2-27D3E17B9E9E}" type="datetimeFigureOut">
              <a:rPr lang="en-US" smtClean="0"/>
              <a:t>2/8/18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CB4E6-BDFD-1944-A9D7-7829B25EE7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8D97A-BED9-524C-98A2-27D3E17B9E9E}" type="datetimeFigureOut">
              <a:rPr lang="en-US" smtClean="0"/>
              <a:t>2/8/18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CB4E6-BDFD-1944-A9D7-7829B25EE7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8D97A-BED9-524C-98A2-27D3E17B9E9E}" type="datetimeFigureOut">
              <a:rPr lang="en-US" smtClean="0"/>
              <a:t>2/8/18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CB4E6-BDFD-1944-A9D7-7829B25EE7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8D97A-BED9-524C-98A2-27D3E17B9E9E}" type="datetimeFigureOut">
              <a:rPr lang="en-US" smtClean="0"/>
              <a:t>2/8/18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CB4E6-BDFD-1944-A9D7-7829B25EE7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8D97A-BED9-524C-98A2-27D3E17B9E9E}" type="datetimeFigureOut">
              <a:rPr lang="en-US" smtClean="0"/>
              <a:t>2/8/18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CB4E6-BDFD-1944-A9D7-7829B25EE7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8D97A-BED9-524C-98A2-27D3E17B9E9E}" type="datetimeFigureOut">
              <a:rPr lang="en-US" smtClean="0"/>
              <a:t>2/8/18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CB4E6-BDFD-1944-A9D7-7829B25EE7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8D97A-BED9-524C-98A2-27D3E17B9E9E}" type="datetimeFigureOut">
              <a:rPr lang="en-US" smtClean="0"/>
              <a:t>2/8/18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CB4E6-BDFD-1944-A9D7-7829B25EE7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8D97A-BED9-524C-98A2-27D3E17B9E9E}" type="datetimeFigureOut">
              <a:rPr lang="en-US" smtClean="0"/>
              <a:t>2/8/18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CB4E6-BDFD-1944-A9D7-7829B25EE7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8D97A-BED9-524C-98A2-27D3E17B9E9E}" type="datetimeFigureOut">
              <a:rPr lang="en-US" smtClean="0"/>
              <a:t>2/8/18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CB4E6-BDFD-1944-A9D7-7829B25EE7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8D97A-BED9-524C-98A2-27D3E17B9E9E}" type="datetimeFigureOut">
              <a:rPr lang="en-US" smtClean="0"/>
              <a:t>2/8/18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CB4E6-BDFD-1944-A9D7-7829B25EE7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8D97A-BED9-524C-98A2-27D3E17B9E9E}" type="datetimeFigureOut">
              <a:rPr lang="en-US" smtClean="0"/>
              <a:t>2/8/18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CB4E6-BDFD-1944-A9D7-7829B25EE7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28D97A-BED9-524C-98A2-27D3E17B9E9E}" type="datetimeFigureOut">
              <a:rPr lang="en-US" smtClean="0"/>
              <a:t>2/8/18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3CB4E6-BDFD-1944-A9D7-7829B25EE7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22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/>
              <a:t>Collision </a:t>
            </a:r>
            <a:r>
              <a:rPr lang="en-US" b="1"/>
              <a:t>Theory Simulation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>
                <a:solidFill>
                  <a:schemeClr val="accent6">
                    <a:lumMod val="75000"/>
                  </a:schemeClr>
                </a:solidFill>
              </a:rPr>
              <a:t>http://</a:t>
            </a:r>
            <a:r>
              <a:rPr lang="en-US" u="sng" dirty="0" err="1">
                <a:solidFill>
                  <a:schemeClr val="accent6">
                    <a:lumMod val="75000"/>
                  </a:schemeClr>
                </a:solidFill>
              </a:rPr>
              <a:t>www.kscience.co.uk</a:t>
            </a:r>
            <a:r>
              <a:rPr lang="en-US" u="sng" dirty="0">
                <a:solidFill>
                  <a:schemeClr val="accent6">
                    <a:lumMod val="75000"/>
                  </a:schemeClr>
                </a:solidFill>
              </a:rPr>
              <a:t>/animations/</a:t>
            </a:r>
            <a:r>
              <a:rPr lang="en-US" u="sng" dirty="0" err="1">
                <a:solidFill>
                  <a:schemeClr val="accent6">
                    <a:lumMod val="75000"/>
                  </a:schemeClr>
                </a:solidFill>
              </a:rPr>
              <a:t>collision.htm</a:t>
            </a:r>
            <a:r>
              <a:rPr lang="en-US" u="sng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  <a:p>
            <a:r>
              <a:rPr lang="en-US" dirty="0"/>
              <a:t>Investigate the effect of the following factors on the rate of a reaction: temperature, surface area, pressure, and concentration</a:t>
            </a:r>
          </a:p>
          <a:p>
            <a:r>
              <a:rPr lang="en-US" dirty="0"/>
              <a:t>Hypothesize WHY each factor affects reaction rate the way that it does</a:t>
            </a:r>
          </a:p>
        </p:txBody>
      </p:sp>
    </p:spTree>
    <p:extLst>
      <p:ext uri="{BB962C8B-B14F-4D97-AF65-F5344CB8AC3E}">
        <p14:creationId xmlns:p14="http://schemas.microsoft.com/office/powerpoint/2010/main" val="1424989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81ADB8-A300-E64B-A343-22AF037E8411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b="1" dirty="0"/>
              <a:t>Warm 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7B5468-4E28-F94D-89AB-CF9426A56C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What are the five factors that increase reaction rate?</a:t>
            </a:r>
          </a:p>
        </p:txBody>
      </p:sp>
    </p:spTree>
    <p:extLst>
      <p:ext uri="{BB962C8B-B14F-4D97-AF65-F5344CB8AC3E}">
        <p14:creationId xmlns:p14="http://schemas.microsoft.com/office/powerpoint/2010/main" val="3828614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/>
              <a:t>Collision Theory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Collision theory: reactants can form products if they collide with enough energy</a:t>
            </a:r>
            <a:endParaRPr lang="en-US" sz="3600" dirty="0"/>
          </a:p>
          <a:p>
            <a:pPr lvl="0"/>
            <a:r>
              <a:rPr lang="en-US" dirty="0"/>
              <a:t>Faster reaction rate = more collisions and/or higher-energy collisions</a:t>
            </a:r>
            <a:endParaRPr lang="en-US" sz="3600" dirty="0"/>
          </a:p>
          <a:p>
            <a:pPr lvl="0"/>
            <a:r>
              <a:rPr lang="en-US" dirty="0"/>
              <a:t>Activation energy: minimum amount of energy needed for particles to react</a:t>
            </a:r>
            <a:endParaRPr lang="en-US" sz="3600" dirty="0"/>
          </a:p>
          <a:p>
            <a:pPr lvl="1"/>
            <a:r>
              <a:rPr lang="en-US" dirty="0"/>
              <a:t>Different for each reaction</a:t>
            </a:r>
            <a:endParaRPr lang="en-US" sz="3200" dirty="0"/>
          </a:p>
          <a:p>
            <a:pPr lvl="1"/>
            <a:r>
              <a:rPr lang="en-US" dirty="0"/>
              <a:t>If particles collide with less energy than the activation energy, they will not react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41915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/>
              <a:t>Concentration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8600" lvl="2">
              <a:spcBef>
                <a:spcPts val="1000"/>
              </a:spcBef>
            </a:pPr>
            <a:r>
              <a:rPr lang="en-US" dirty="0"/>
              <a:t>Higher concentration </a:t>
            </a:r>
            <a:r>
              <a:rPr lang="en-US" dirty="0">
                <a:sym typeface="Wingdings" charset="2"/>
              </a:rPr>
              <a:t></a:t>
            </a:r>
            <a:r>
              <a:rPr lang="en-US" dirty="0"/>
              <a:t> more particles in same amount of space </a:t>
            </a:r>
            <a:r>
              <a:rPr lang="en-US" dirty="0">
                <a:sym typeface="Wingdings" charset="2"/>
              </a:rPr>
              <a:t></a:t>
            </a:r>
            <a:r>
              <a:rPr lang="en-US" dirty="0"/>
              <a:t> particles more likely to collide and therefore more likely to react</a:t>
            </a:r>
            <a:endParaRPr lang="en-US" sz="2800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264703" y="2934249"/>
            <a:ext cx="6614594" cy="3242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655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/>
              <a:t>Temperature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8600" lvl="2">
              <a:spcBef>
                <a:spcPts val="1000"/>
              </a:spcBef>
            </a:pPr>
            <a:r>
              <a:rPr lang="en-US" dirty="0"/>
              <a:t>Higher temperature </a:t>
            </a:r>
            <a:r>
              <a:rPr lang="en-US" dirty="0">
                <a:sym typeface="Wingdings" charset="2"/>
              </a:rPr>
              <a:t></a:t>
            </a:r>
            <a:r>
              <a:rPr lang="en-US" dirty="0"/>
              <a:t> particles have more energy </a:t>
            </a:r>
            <a:r>
              <a:rPr lang="en-US" dirty="0">
                <a:sym typeface="Wingdings" charset="2"/>
              </a:rPr>
              <a:t></a:t>
            </a:r>
            <a:r>
              <a:rPr lang="en-US" dirty="0"/>
              <a:t> move faster and are more likely to collide with other particles </a:t>
            </a:r>
            <a:r>
              <a:rPr lang="en-US" dirty="0">
                <a:sym typeface="Wingdings" charset="2"/>
              </a:rPr>
              <a:t></a:t>
            </a:r>
            <a:r>
              <a:rPr lang="en-US" dirty="0"/>
              <a:t> number of successful collisions increases</a:t>
            </a:r>
            <a:endParaRPr lang="en-US" sz="2800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385714" y="3054509"/>
            <a:ext cx="6372572" cy="3122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26756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/>
              <a:t>Pressure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8600" lvl="2">
              <a:spcBef>
                <a:spcPts val="1000"/>
              </a:spcBef>
            </a:pPr>
            <a:r>
              <a:rPr lang="en-US" dirty="0"/>
              <a:t>Increased pressure = smaller space </a:t>
            </a:r>
            <a:r>
              <a:rPr lang="en-US" dirty="0">
                <a:sym typeface="Wingdings" charset="2"/>
              </a:rPr>
              <a:t></a:t>
            </a:r>
            <a:r>
              <a:rPr lang="en-US" dirty="0"/>
              <a:t> particles closer together </a:t>
            </a:r>
            <a:r>
              <a:rPr lang="en-US" dirty="0">
                <a:sym typeface="Wingdings" charset="2"/>
              </a:rPr>
              <a:t></a:t>
            </a:r>
            <a:r>
              <a:rPr lang="en-US" dirty="0"/>
              <a:t> increase frequency of collisions </a:t>
            </a:r>
            <a:r>
              <a:rPr lang="en-US" dirty="0">
                <a:sym typeface="Wingdings" charset="2"/>
              </a:rPr>
              <a:t></a:t>
            </a:r>
            <a:r>
              <a:rPr lang="en-US" dirty="0"/>
              <a:t> particles more likely to react</a:t>
            </a:r>
            <a:endParaRPr lang="en-US" sz="2800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288343" y="2778345"/>
            <a:ext cx="6567314" cy="3315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72640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/>
              <a:t>Surface Area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8600" lvl="2">
              <a:spcBef>
                <a:spcPts val="1000"/>
              </a:spcBef>
            </a:pPr>
            <a:r>
              <a:rPr lang="en-US" dirty="0"/>
              <a:t>Increased surface area = increased area for reactant particles to collide with </a:t>
            </a:r>
            <a:r>
              <a:rPr lang="en-US" dirty="0">
                <a:sym typeface="Wingdings" charset="2"/>
              </a:rPr>
              <a:t></a:t>
            </a:r>
            <a:r>
              <a:rPr lang="en-US" dirty="0"/>
              <a:t> more collisions and greater chance of reaction</a:t>
            </a:r>
            <a:endParaRPr lang="en-US" sz="2800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2057775" y="2499533"/>
            <a:ext cx="5035753" cy="3812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547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/>
              <a:t>Use of a Catalyst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Catalyst: substance that increases the rate of a reaction without being used up in the reaction</a:t>
            </a:r>
            <a:endParaRPr lang="en-US" sz="3600" dirty="0"/>
          </a:p>
          <a:p>
            <a:pPr lvl="1"/>
            <a:r>
              <a:rPr lang="en-US" dirty="0"/>
              <a:t>Lowers a reaction’s activation energy </a:t>
            </a:r>
            <a:r>
              <a:rPr lang="en-US" dirty="0">
                <a:sym typeface="Wingdings" charset="2"/>
              </a:rPr>
              <a:t></a:t>
            </a:r>
            <a:r>
              <a:rPr lang="en-US" dirty="0"/>
              <a:t> reaction needs less energy to occur</a:t>
            </a:r>
            <a:endParaRPr lang="en-US" sz="3000" dirty="0"/>
          </a:p>
        </p:txBody>
      </p:sp>
      <p:pic>
        <p:nvPicPr>
          <p:cNvPr id="4" name="Picture 3" descr="/var/folders/vy/24gwhyj51c98sr6b1gc0qnsr0000gn/T/com.skitch.skitch/DMD98A5DBCC-4F82-4DD0-8D74-DF3CD49963B4/rates_of_reaction__3_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0744" y="3545493"/>
            <a:ext cx="5248420" cy="30215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045321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ache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FF40FF"/>
      </a:accent1>
      <a:accent2>
        <a:srgbClr val="FEFB00"/>
      </a:accent2>
      <a:accent3>
        <a:srgbClr val="00FCFF"/>
      </a:accent3>
      <a:accent4>
        <a:srgbClr val="00F900"/>
      </a:accent4>
      <a:accent5>
        <a:srgbClr val="0096FF"/>
      </a:accent5>
      <a:accent6>
        <a:srgbClr val="7980FF"/>
      </a:accent6>
      <a:hlink>
        <a:srgbClr val="FF9300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7F4F62EE-D48C-014F-A2FD-E438328424C8}" vid="{FA21CC01-01E6-9744-9924-07596BE54E6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Teacher</Template>
  <TotalTime>270</TotalTime>
  <Words>247</Words>
  <Application>Microsoft Macintosh PowerPoint</Application>
  <PresentationFormat>On-screen Show (4:3)</PresentationFormat>
  <Paragraphs>23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Wingdings</vt:lpstr>
      <vt:lpstr>Office Theme</vt:lpstr>
      <vt:lpstr>Collision Theory Simulation</vt:lpstr>
      <vt:lpstr>Warm Up</vt:lpstr>
      <vt:lpstr>Collision Theory</vt:lpstr>
      <vt:lpstr>Concentration</vt:lpstr>
      <vt:lpstr>Temperature</vt:lpstr>
      <vt:lpstr>Pressure</vt:lpstr>
      <vt:lpstr>Surface Area</vt:lpstr>
      <vt:lpstr>Use of a Catalyst</vt:lpstr>
    </vt:vector>
  </TitlesOfParts>
  <Company/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Warm Up</dc:title>
  <dc:creator>Rachel Eggleston</dc:creator>
  <cp:lastModifiedBy>Rachel Eggleston</cp:lastModifiedBy>
  <cp:revision>16</cp:revision>
  <dcterms:created xsi:type="dcterms:W3CDTF">2017-02-27T03:13:15Z</dcterms:created>
  <dcterms:modified xsi:type="dcterms:W3CDTF">2018-02-08T13:57:22Z</dcterms:modified>
</cp:coreProperties>
</file>